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3" r:id="rId3"/>
    <p:sldId id="339" r:id="rId4"/>
    <p:sldId id="350" r:id="rId5"/>
    <p:sldId id="348" r:id="rId6"/>
    <p:sldId id="351" r:id="rId7"/>
    <p:sldId id="349" r:id="rId8"/>
    <p:sldId id="352" r:id="rId9"/>
    <p:sldId id="34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0A83-24FA-478E-8389-A80DDEF476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203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66zFW3nog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585788"/>
            <a:ext cx="9144000" cy="1470025"/>
          </a:xfrm>
        </p:spPr>
        <p:txBody>
          <a:bodyPr/>
          <a:lstStyle/>
          <a:p>
            <a:r>
              <a:rPr lang="en-US" dirty="0" smtClean="0"/>
              <a:t>The Golden Age of Rome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1881188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1032" name="Picture 8" descr="http://www.strike-the-root.com/4/wasdin/wasdi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1"/>
            <a:ext cx="5410200" cy="1752599"/>
          </a:xfrm>
        </p:spPr>
        <p:txBody>
          <a:bodyPr/>
          <a:lstStyle/>
          <a:p>
            <a:r>
              <a:rPr lang="en-US" dirty="0" smtClean="0"/>
              <a:t>What is your favorite form of entertainment today?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76600" y="3276600"/>
            <a:ext cx="541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4343400"/>
            <a:ext cx="57912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smtClean="0"/>
              <a:t>What were the characteristics of the “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”?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979"/>
            <a:ext cx="5943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II.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066800"/>
            <a:ext cx="6248400" cy="5791200"/>
          </a:xfrm>
        </p:spPr>
        <p:txBody>
          <a:bodyPr>
            <a:normAutofit lnSpcReduction="10000"/>
          </a:bodyPr>
          <a:lstStyle/>
          <a:p>
            <a:r>
              <a:rPr lang="en-US" sz="2800" u="sng" dirty="0" err="1" smtClean="0"/>
              <a:t>Pax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Romana</a:t>
            </a:r>
            <a:endParaRPr lang="en-US" sz="2800" u="sng" dirty="0" smtClean="0"/>
          </a:p>
          <a:p>
            <a:pPr lvl="1"/>
            <a:r>
              <a:rPr lang="en-US" sz="2400" dirty="0" smtClean="0"/>
              <a:t>200 year period of peace, prosperity, and cultural achievement (after Augustus)</a:t>
            </a:r>
          </a:p>
          <a:p>
            <a:r>
              <a:rPr lang="en-US" dirty="0" smtClean="0"/>
              <a:t>Bread and Circuses: Entertainments for Romans</a:t>
            </a:r>
          </a:p>
          <a:p>
            <a:pPr lvl="1"/>
            <a:r>
              <a:rPr lang="en-US" dirty="0" smtClean="0"/>
              <a:t>Provided to please Romans and overlook problems</a:t>
            </a:r>
          </a:p>
          <a:p>
            <a:pPr lvl="1"/>
            <a:r>
              <a:rPr lang="en-US" dirty="0" smtClean="0"/>
              <a:t>Officials would feed citizens at public events</a:t>
            </a:r>
          </a:p>
          <a:p>
            <a:pPr lvl="1"/>
            <a:r>
              <a:rPr lang="en-US" dirty="0" smtClean="0"/>
              <a:t>Colloseum, Circus </a:t>
            </a:r>
            <a:r>
              <a:rPr lang="en-US" dirty="0" err="1" smtClean="0"/>
              <a:t>Maximus</a:t>
            </a:r>
            <a:endParaRPr lang="en-US" dirty="0" smtClean="0"/>
          </a:p>
          <a:p>
            <a:r>
              <a:rPr lang="en-US" b="1" i="1" u="sng" dirty="0" smtClean="0"/>
              <a:t>Empire grew wealthy due to trade along the massive road system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400" dirty="0" smtClean="0"/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romanenvironment.files.wordpress.com/2010/11/757px-roman_empire_125_de-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15704"/>
            <a:ext cx="8686800" cy="6873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4525963"/>
          </a:xfrm>
        </p:spPr>
        <p:txBody>
          <a:bodyPr/>
          <a:lstStyle/>
          <a:p>
            <a:r>
              <a:rPr lang="en-US" dirty="0" smtClean="0"/>
              <a:t>Why did Roman Emperors institute the policy of Bread and Circuses? </a:t>
            </a:r>
          </a:p>
          <a:p>
            <a:endParaRPr lang="en-US" dirty="0"/>
          </a:p>
          <a:p>
            <a:r>
              <a:rPr lang="en-US" dirty="0" smtClean="0"/>
              <a:t>Watch the crowds in the video clips. What are their reactions to the events in the Colloseum?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58674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www.youtube.com/watch?v=s66zFW3nogU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12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33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II. Literary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Famous writers and playwrights emerged during this time</a:t>
            </a:r>
          </a:p>
          <a:p>
            <a:pPr lvl="1"/>
            <a:r>
              <a:rPr lang="en-US" dirty="0" smtClean="0"/>
              <a:t>Virgil: </a:t>
            </a:r>
            <a:r>
              <a:rPr lang="en-US" i="1" dirty="0" err="1" smtClean="0"/>
              <a:t>Aenid</a:t>
            </a:r>
            <a:endParaRPr lang="en-US" dirty="0" smtClean="0"/>
          </a:p>
          <a:p>
            <a:pPr lvl="1"/>
            <a:r>
              <a:rPr lang="en-US" dirty="0" smtClean="0"/>
              <a:t>Ovid: poet, wrote </a:t>
            </a:r>
            <a:r>
              <a:rPr lang="en-US" i="1" dirty="0" smtClean="0"/>
              <a:t>Art of Love</a:t>
            </a:r>
            <a:endParaRPr lang="en-US" dirty="0" smtClean="0"/>
          </a:p>
          <a:p>
            <a:pPr lvl="1"/>
            <a:r>
              <a:rPr lang="en-US" dirty="0" smtClean="0"/>
              <a:t>Cicero: lawyer/historian/philosopher</a:t>
            </a:r>
          </a:p>
          <a:p>
            <a:r>
              <a:rPr lang="en-US" dirty="0" smtClean="0"/>
              <a:t>These writings provided great insight into the Roman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/>
          <a:lstStyle/>
          <a:p>
            <a:pPr algn="l"/>
            <a:r>
              <a:rPr lang="en-US" dirty="0" smtClean="0"/>
              <a:t>III. Issues Arise in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3886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Patrician Corruption</a:t>
            </a:r>
          </a:p>
          <a:p>
            <a:r>
              <a:rPr lang="en-US" dirty="0" smtClean="0"/>
              <a:t>Wealth disparity</a:t>
            </a:r>
          </a:p>
          <a:p>
            <a:pPr lvl="1"/>
            <a:r>
              <a:rPr lang="en-US" dirty="0" smtClean="0"/>
              <a:t>Most of the wealth in society is in the hands of the few, not the many</a:t>
            </a:r>
          </a:p>
          <a:p>
            <a:r>
              <a:rPr lang="en-US" dirty="0" smtClean="0"/>
              <a:t>Cruel governing policies of new provinces</a:t>
            </a:r>
          </a:p>
          <a:p>
            <a:pPr lvl="1"/>
            <a:r>
              <a:rPr lang="en-US" dirty="0" smtClean="0"/>
              <a:t>Take the people as slaves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mitchellteachers.org/WorldHistory/EuropeafterRome/images/traders&amp;invaders/ProvincesofRomanEmpire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2362200"/>
            <a:ext cx="5070609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0"/>
            <a:ext cx="5105400" cy="4525963"/>
          </a:xfrm>
        </p:spPr>
        <p:txBody>
          <a:bodyPr/>
          <a:lstStyle/>
          <a:p>
            <a:r>
              <a:rPr lang="en-US" dirty="0" smtClean="0"/>
              <a:t>Christianity arises</a:t>
            </a:r>
          </a:p>
          <a:p>
            <a:pPr lvl="1"/>
            <a:r>
              <a:rPr lang="en-US" dirty="0" smtClean="0"/>
              <a:t>Spreads quickly along Roman roads</a:t>
            </a:r>
          </a:p>
          <a:p>
            <a:pPr lvl="1"/>
            <a:r>
              <a:rPr lang="en-US" dirty="0" smtClean="0"/>
              <a:t>Persecution of Christians</a:t>
            </a:r>
          </a:p>
          <a:p>
            <a:pPr lvl="2"/>
            <a:r>
              <a:rPr lang="en-US" dirty="0" smtClean="0"/>
              <a:t>Many were executed</a:t>
            </a:r>
            <a:endParaRPr lang="en-US" dirty="0"/>
          </a:p>
        </p:txBody>
      </p:sp>
      <p:pic>
        <p:nvPicPr>
          <p:cNvPr id="2050" name="Picture 2" descr="http://www.deepertruthblog.com/blogsite/wp-content/uploads/2014/01/persec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8326"/>
            <a:ext cx="6248400" cy="4289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1"/>
            <a:ext cx="5562600" cy="1828800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What were the characteristics of the “</a:t>
            </a:r>
            <a:r>
              <a:rPr lang="en-US" dirty="0" err="1"/>
              <a:t>Pax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”? </a:t>
            </a:r>
          </a:p>
          <a:p>
            <a:pPr lvl="0"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226</Words>
  <Application>Microsoft Office PowerPoint</Application>
  <PresentationFormat>On-screen Show (4:3)</PresentationFormat>
  <Paragraphs>39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Golden Age of Rome</vt:lpstr>
      <vt:lpstr>Bellringer</vt:lpstr>
      <vt:lpstr>II. Pax Romana</vt:lpstr>
      <vt:lpstr>Slide 4</vt:lpstr>
      <vt:lpstr>Quickwrite</vt:lpstr>
      <vt:lpstr>II. Literary Achievements</vt:lpstr>
      <vt:lpstr>III. Issues Arise in Rome</vt:lpstr>
      <vt:lpstr>Slide 8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210</cp:revision>
  <dcterms:created xsi:type="dcterms:W3CDTF">2013-03-18T17:01:34Z</dcterms:created>
  <dcterms:modified xsi:type="dcterms:W3CDTF">2015-07-31T20:39:49Z</dcterms:modified>
</cp:coreProperties>
</file>