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93" r:id="rId3"/>
    <p:sldId id="353" r:id="rId4"/>
    <p:sldId id="354" r:id="rId5"/>
    <p:sldId id="344" r:id="rId6"/>
    <p:sldId id="357" r:id="rId7"/>
    <p:sldId id="3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03CBA-8D50-48ED-8F94-D71977593BFE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7A045-0566-48B5-AA63-7B975E01E9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36FBE-DB9C-4537-AE3E-1BF5EC881D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92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36FBE-DB9C-4537-AE3E-1BF5EC881D7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92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EA50CC-6179-4C95-8968-C027EE2B3107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20F358-1127-4B11-ABCD-4122DEE16E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458200" cy="1470025"/>
          </a:xfrm>
        </p:spPr>
        <p:txBody>
          <a:bodyPr/>
          <a:lstStyle/>
          <a:p>
            <a:r>
              <a:rPr lang="en-US" dirty="0" smtClean="0"/>
              <a:t>Rivers and the Bronze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08" y="-292041"/>
            <a:ext cx="8229600" cy="1143000"/>
          </a:xfrm>
        </p:spPr>
        <p:txBody>
          <a:bodyPr/>
          <a:lstStyle/>
          <a:p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36" y="691043"/>
            <a:ext cx="8229600" cy="1752599"/>
          </a:xfrm>
        </p:spPr>
        <p:txBody>
          <a:bodyPr/>
          <a:lstStyle/>
          <a:p>
            <a:r>
              <a:rPr lang="en-US" dirty="0" smtClean="0"/>
              <a:t>Based on the map below, where do most of the people in the world live? (Near what?)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8536" y="4800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Essential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Question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5666178"/>
            <a:ext cx="91440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How did Rivers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 Bronze Age contribute to the spread of culture (cultural diffusion)?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857" y="1716537"/>
            <a:ext cx="4457901" cy="3355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The Importance of Rivers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sz="2800" dirty="0" smtClean="0"/>
              <a:t>Why settle near rivers? Defense, transportation, agriculture. </a:t>
            </a:r>
          </a:p>
          <a:p>
            <a:pPr marL="514350" indent="-514350"/>
            <a:r>
              <a:rPr lang="en-US" sz="2800" dirty="0" smtClean="0"/>
              <a:t>Farming required </a:t>
            </a:r>
            <a:r>
              <a:rPr lang="en-US" sz="2800" b="1" u="sng" dirty="0" smtClean="0"/>
              <a:t>irrigation</a:t>
            </a:r>
          </a:p>
          <a:p>
            <a:pPr marL="514350" indent="-514350"/>
            <a:r>
              <a:rPr lang="en-US" sz="2800" dirty="0" smtClean="0"/>
              <a:t>People began to travel and interact as a result of the Rivers</a:t>
            </a:r>
          </a:p>
          <a:p>
            <a:pPr marL="514350" indent="-514350"/>
            <a:r>
              <a:rPr lang="en-US" sz="2800" dirty="0" smtClean="0"/>
              <a:t>Ancient Rivers</a:t>
            </a:r>
          </a:p>
          <a:p>
            <a:pPr marL="914400" lvl="1" indent="-514350"/>
            <a:r>
              <a:rPr lang="en-US" sz="2400" dirty="0" smtClean="0"/>
              <a:t>Tigris</a:t>
            </a:r>
          </a:p>
          <a:p>
            <a:pPr marL="914400" lvl="1" indent="-514350"/>
            <a:r>
              <a:rPr lang="en-US" sz="2400" dirty="0" smtClean="0"/>
              <a:t>Euphrates</a:t>
            </a:r>
          </a:p>
          <a:p>
            <a:pPr marL="914400" lvl="1" indent="-514350"/>
            <a:r>
              <a:rPr lang="en-US" sz="2400" dirty="0" smtClean="0"/>
              <a:t>Nile</a:t>
            </a:r>
          </a:p>
          <a:p>
            <a:pPr marL="914400" lvl="1" indent="-514350"/>
            <a:r>
              <a:rPr lang="en-US" sz="2400" dirty="0" smtClean="0"/>
              <a:t>Yellow</a:t>
            </a:r>
          </a:p>
          <a:p>
            <a:pPr marL="914400" lvl="1" indent="-514350"/>
            <a:r>
              <a:rPr lang="en-US" sz="2400" dirty="0" smtClean="0"/>
              <a:t>Indus</a:t>
            </a:r>
          </a:p>
          <a:p>
            <a:pPr marL="914400" lvl="1" indent="-514350"/>
            <a:r>
              <a:rPr lang="en-US" sz="2400" dirty="0" smtClean="0"/>
              <a:t>Ganges</a:t>
            </a:r>
          </a:p>
          <a:p>
            <a:pPr marL="914400" lvl="1" indent="-514350"/>
            <a:r>
              <a:rPr lang="en-US" sz="2400" dirty="0" smtClean="0"/>
              <a:t>Yangtze </a:t>
            </a:r>
          </a:p>
          <a:p>
            <a:pPr marL="914400" lvl="1" indent="-514350"/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580893"/>
            <a:ext cx="4672012" cy="31112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53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The Bronze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3,000 </a:t>
            </a:r>
            <a:r>
              <a:rPr lang="en-US" dirty="0">
                <a:latin typeface="Arial"/>
                <a:ea typeface="Calibri"/>
                <a:cs typeface="Times New Roman"/>
              </a:rPr>
              <a:t>B.C.</a:t>
            </a:r>
            <a:endParaRPr lang="en-US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People learned how to smelt metal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Wheel</a:t>
            </a:r>
            <a:r>
              <a:rPr lang="en-US" dirty="0">
                <a:latin typeface="Arial"/>
                <a:ea typeface="Calibri"/>
                <a:cs typeface="Times New Roman"/>
              </a:rPr>
              <a:t>, plow, 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and sailboat were all developed</a:t>
            </a:r>
            <a:endParaRPr lang="en-US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Arial"/>
                <a:ea typeface="Calibri"/>
                <a:cs typeface="Times New Roman"/>
              </a:rPr>
              <a:t>Bronze </a:t>
            </a:r>
            <a:r>
              <a:rPr lang="en-US" dirty="0">
                <a:latin typeface="Arial"/>
                <a:ea typeface="Calibri"/>
                <a:cs typeface="Times New Roman"/>
              </a:rPr>
              <a:t>weapons and armor, provided a military advantage. </a:t>
            </a: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95800"/>
            <a:ext cx="3276600" cy="22526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734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III. Civilization Spreads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50292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Rulers of ancient cities began to crave more land</a:t>
            </a:r>
          </a:p>
          <a:p>
            <a:r>
              <a:rPr lang="en-US" dirty="0" smtClean="0"/>
              <a:t> Led to the rise of </a:t>
            </a:r>
            <a:r>
              <a:rPr lang="en-US" u="sng" dirty="0" smtClean="0"/>
              <a:t>city-states</a:t>
            </a:r>
            <a:r>
              <a:rPr lang="en-US" dirty="0" smtClean="0"/>
              <a:t>, or a political unit that included a city and its surrounding villages and farms</a:t>
            </a:r>
          </a:p>
          <a:p>
            <a:r>
              <a:rPr lang="en-US" u="sng" dirty="0" smtClean="0"/>
              <a:t>Empires,</a:t>
            </a:r>
            <a:r>
              <a:rPr lang="en-US" dirty="0" smtClean="0"/>
              <a:t> or a group of city-states controlled by one ruler, emerged </a:t>
            </a:r>
          </a:p>
          <a:p>
            <a:pPr lvl="1"/>
            <a:r>
              <a:rPr lang="en-US" dirty="0" smtClean="0"/>
              <a:t>One city-state took control of another through conquest. </a:t>
            </a:r>
            <a:endParaRPr lang="en-US" dirty="0"/>
          </a:p>
        </p:txBody>
      </p:sp>
      <p:pic>
        <p:nvPicPr>
          <p:cNvPr id="5122" name="Picture 2" descr="http://www.rcet.org/twd/images/fertile_cresc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4801" y="3505200"/>
            <a:ext cx="3759199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eaLnBrk="1" hangingPunct="1">
              <a:buFont typeface="Berlin Sans FB Demi" pitchFamily="34" charset="0"/>
              <a:buNone/>
            </a:pPr>
            <a:r>
              <a:rPr lang="en-US" sz="4000" i="1" u="sng" dirty="0" smtClean="0"/>
              <a:t>Cultural Diffusion</a:t>
            </a:r>
            <a:endParaRPr lang="en-US" i="1" u="sng" dirty="0" smtClean="0">
              <a:latin typeface="Garamond" pitchFamily="18" charset="0"/>
            </a:endParaRPr>
          </a:p>
          <a:p>
            <a:pPr eaLnBrk="1" hangingPunct="1"/>
            <a:r>
              <a:rPr lang="en-US" sz="2400" b="1" u="sng" dirty="0" smtClean="0"/>
              <a:t>The exchange of ideas, customs, and goods among cultures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3200" dirty="0" smtClean="0"/>
              <a:t>How? </a:t>
            </a:r>
          </a:p>
          <a:p>
            <a:pPr lvl="2"/>
            <a:r>
              <a:rPr lang="en-US" dirty="0" smtClean="0"/>
              <a:t>Warfare, Trading, Traveling, Colonization</a:t>
            </a:r>
          </a:p>
          <a:p>
            <a:pPr lvl="1"/>
            <a:r>
              <a:rPr lang="en-US" sz="3200" dirty="0" smtClean="0"/>
              <a:t>Cultures blend, or absorb characteristics of other cultures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Berlin Sans FB Demi" pitchFamily="34" charset="0"/>
              <a:buChar char="√"/>
            </a:pPr>
            <a:endParaRPr lang="en-US" sz="3200">
              <a:latin typeface="Berlin Sans FB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eaLnBrk="1" hangingPunct="1">
              <a:buFont typeface="Berlin Sans FB Demi" pitchFamily="34" charset="0"/>
              <a:buNone/>
            </a:pPr>
            <a:r>
              <a:rPr lang="en-US" sz="4000" b="1" i="1" u="sng" dirty="0" smtClean="0"/>
              <a:t>Cultural Diffusion</a:t>
            </a:r>
            <a:endParaRPr lang="en-US" b="1" i="1" u="sng" dirty="0" smtClean="0">
              <a:latin typeface="Garamond" pitchFamily="18" charset="0"/>
            </a:endParaRPr>
          </a:p>
          <a:p>
            <a:pPr eaLnBrk="1" hangingPunct="1"/>
            <a:r>
              <a:rPr lang="en-US" sz="2400" b="1" u="sng" dirty="0" smtClean="0"/>
              <a:t>The exchange of ideas, customs, and goods among cultures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3200" dirty="0" smtClean="0"/>
              <a:t>How? </a:t>
            </a:r>
          </a:p>
          <a:p>
            <a:pPr lvl="2"/>
            <a:r>
              <a:rPr lang="en-US" dirty="0" smtClean="0"/>
              <a:t>Warfare, Trading, Traveling, Colonization</a:t>
            </a:r>
          </a:p>
          <a:p>
            <a:pPr lvl="1"/>
            <a:r>
              <a:rPr lang="en-US" sz="3200" dirty="0" smtClean="0"/>
              <a:t>Cultures blend, or absorb characteristics of other cultures</a:t>
            </a:r>
          </a:p>
          <a:p>
            <a:pPr lvl="1"/>
            <a:r>
              <a:rPr lang="en-US" sz="3200" i="1" dirty="0" smtClean="0"/>
              <a:t>What might be some examples of this?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Berlin Sans FB Demi" pitchFamily="34" charset="0"/>
              <a:buChar char="√"/>
            </a:pPr>
            <a:endParaRPr lang="en-US" sz="3200">
              <a:latin typeface="Berlin Sans FB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885</TotalTime>
  <Words>259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Rivers and the Bronze Age</vt:lpstr>
      <vt:lpstr>Bellringer</vt:lpstr>
      <vt:lpstr>I. The Importance of Rivers</vt:lpstr>
      <vt:lpstr>II. The Bronze Age</vt:lpstr>
      <vt:lpstr>III. Civilization Spreads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Roosevelt and His “New Deal” for Americans</dc:title>
  <dc:creator>Adam</dc:creator>
  <cp:lastModifiedBy>Adam</cp:lastModifiedBy>
  <cp:revision>79</cp:revision>
  <dcterms:created xsi:type="dcterms:W3CDTF">2013-03-18T17:01:34Z</dcterms:created>
  <dcterms:modified xsi:type="dcterms:W3CDTF">2015-07-31T15:44:14Z</dcterms:modified>
</cp:coreProperties>
</file>