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59" r:id="rId3"/>
    <p:sldId id="348" r:id="rId4"/>
    <p:sldId id="360" r:id="rId5"/>
    <p:sldId id="361" r:id="rId6"/>
    <p:sldId id="380" r:id="rId7"/>
    <p:sldId id="386" r:id="rId8"/>
    <p:sldId id="381" r:id="rId9"/>
    <p:sldId id="362" r:id="rId10"/>
    <p:sldId id="377" r:id="rId11"/>
    <p:sldId id="365" r:id="rId12"/>
    <p:sldId id="375" r:id="rId13"/>
    <p:sldId id="382" r:id="rId14"/>
    <p:sldId id="379" r:id="rId15"/>
    <p:sldId id="367" r:id="rId16"/>
    <p:sldId id="385" r:id="rId17"/>
    <p:sldId id="3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256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A0F-D07F-4DA5-A92F-BA63F38B0103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70A83-24FA-478E-8389-A80DDEF476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50CC-6179-4C95-8968-C027EE2B310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vnU0v6hcUo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1470025"/>
          </a:xfrm>
        </p:spPr>
        <p:txBody>
          <a:bodyPr/>
          <a:lstStyle/>
          <a:p>
            <a:r>
              <a:rPr lang="en-US" dirty="0" smtClean="0"/>
              <a:t>Kingdoms of Africa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00800" cy="1752600"/>
          </a:xfrm>
        </p:spPr>
        <p:txBody>
          <a:bodyPr/>
          <a:lstStyle/>
          <a:p>
            <a:r>
              <a:rPr lang="en-US" dirty="0" smtClean="0"/>
              <a:t>Global History and Geography I</a:t>
            </a:r>
          </a:p>
          <a:p>
            <a:r>
              <a:rPr lang="en-US" dirty="0" smtClean="0"/>
              <a:t>Mr. Cox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2" name="Picture 2" descr="http://web000.greece.k12.ny.us/SocialStudiesResources/Social_Studies_Resources/GHG_Documents/MansaMusa-01.02-QT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0" y="4800600"/>
            <a:ext cx="609600" cy="533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533400"/>
            <a:ext cx="9129712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miley Face 4"/>
          <p:cNvSpPr/>
          <p:nvPr/>
        </p:nvSpPr>
        <p:spPr>
          <a:xfrm>
            <a:off x="0" y="5257800"/>
            <a:ext cx="609600" cy="609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4" name="Picture 2" descr="http://web000.greece.k12.ny.us/SocialStudiesResources/Social_Studies_Resources/GHG_Documents/Ghana-08.05-QT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0" y="4114800"/>
            <a:ext cx="609600" cy="533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III. The Songhai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2971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Internal issues weakened Mali, gave rise to the city of </a:t>
            </a:r>
            <a:r>
              <a:rPr lang="en-US" dirty="0" err="1" smtClean="0"/>
              <a:t>Gao</a:t>
            </a:r>
            <a:r>
              <a:rPr lang="en-US" dirty="0" smtClean="0"/>
              <a:t> and the Songhai Empire in 1450  - 1586 CE</a:t>
            </a:r>
          </a:p>
          <a:p>
            <a:r>
              <a:rPr lang="en-US" dirty="0" smtClean="0"/>
              <a:t>Encompassed territory of Ghana and Mali</a:t>
            </a:r>
          </a:p>
          <a:p>
            <a:r>
              <a:rPr lang="en-US" dirty="0" smtClean="0"/>
              <a:t>Two great rulers</a:t>
            </a:r>
          </a:p>
          <a:p>
            <a:pPr lvl="1"/>
            <a:r>
              <a:rPr lang="en-US" dirty="0" err="1" smtClean="0"/>
              <a:t>Sonni</a:t>
            </a:r>
            <a:r>
              <a:rPr lang="en-US" dirty="0" smtClean="0"/>
              <a:t> Ali: consolidated territory, followed traditional beliefs</a:t>
            </a:r>
          </a:p>
          <a:p>
            <a:pPr lvl="1"/>
            <a:r>
              <a:rPr lang="en-US" dirty="0" err="1" smtClean="0"/>
              <a:t>Askia</a:t>
            </a:r>
            <a:r>
              <a:rPr lang="en-US" dirty="0" smtClean="0"/>
              <a:t> Muhammad: formed governmental departments and adopted Islam</a:t>
            </a:r>
          </a:p>
          <a:p>
            <a:r>
              <a:rPr lang="en-US" dirty="0" smtClean="0"/>
              <a:t>Fell to North African kingdoms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0" name="Picture 2" descr="http://web000.greece.k12.ny.us/SocialStudiesResources/Social_Studies_Resources/GHG_Documents/songhai-06.01-QT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0"/>
            <a:ext cx="42672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2667000" y="6172200"/>
            <a:ext cx="304800" cy="3810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 descr="http://web000.greece.k12.ny.us/SocialStudiesResources/Social_Studies_Resources/GHG_Documents/AfricanSocieties-06.05-QT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837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1219200" y="41148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Trading states developed</a:t>
            </a:r>
          </a:p>
          <a:p>
            <a:r>
              <a:rPr lang="en-US" dirty="0" smtClean="0"/>
              <a:t>Largely served to connect western empires with other trade networks</a:t>
            </a:r>
          </a:p>
          <a:p>
            <a:r>
              <a:rPr lang="en-US" dirty="0" smtClean="0"/>
              <a:t>Ethiopia: developed as a Christian outpost, had ties to the Vatican and the Holy Land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0834" name="Picture 2" descr="http://files.abovetopsecret.com/files/img/oh5126792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113421"/>
            <a:ext cx="4648200" cy="274457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943600" y="1143000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http://www.youtube.com/watch?v=jvnU0v6hcUo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were the west African kingdoms able to develop and maintain their power?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819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Homework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599"/>
          </a:xfrm>
        </p:spPr>
        <p:txBody>
          <a:bodyPr/>
          <a:lstStyle/>
          <a:p>
            <a:r>
              <a:rPr lang="en-US" dirty="0" smtClean="0"/>
              <a:t>Review: Explain the importance of the Nile to the rise of civilization in Egypt.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276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5720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4419600"/>
            <a:ext cx="769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How were the west African kingdoms able to develop and maintain their power?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Trading Kingdoms of Africa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3429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Three large and powerful kingdoms emerged in western Africa (Sahara Desert)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Power came from extensive trade networks</a:t>
            </a:r>
          </a:p>
          <a:p>
            <a:pPr>
              <a:lnSpc>
                <a:spcPct val="80000"/>
              </a:lnSpc>
            </a:pPr>
            <a:r>
              <a:rPr lang="en-US" sz="2800" u="sng" dirty="0" smtClean="0"/>
              <a:t>Outposts</a:t>
            </a:r>
            <a:r>
              <a:rPr lang="en-US" sz="2800" dirty="0" smtClean="0"/>
              <a:t>: military stations, defended trade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Gold, salt, ivory were the main goods traded</a:t>
            </a:r>
          </a:p>
          <a:p>
            <a:pPr lvl="1">
              <a:lnSpc>
                <a:spcPct val="80000"/>
              </a:lnSpc>
            </a:pPr>
            <a:r>
              <a:rPr lang="en-US" sz="2400" u="sng" dirty="0" smtClean="0"/>
              <a:t>Commodities</a:t>
            </a:r>
            <a:r>
              <a:rPr lang="en-US" sz="2400" dirty="0" smtClean="0"/>
              <a:t>: an especially valuable product</a:t>
            </a:r>
            <a:endParaRPr lang="en-US" sz="2400" u="sng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Gold and ivory were symbols of wealth, salt prevented dehydration</a:t>
            </a:r>
            <a:endParaRPr lang="en-US" sz="240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22275" y="1428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/>
            </a:r>
            <a:br>
              <a:rPr lang="en-US" b="1" dirty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91138" name="Picture 2" descr="http://s3.amazonaws.com/readers/scienceray/2008/04/29/7414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14624"/>
            <a:ext cx="2971800" cy="2543376"/>
          </a:xfrm>
          <a:prstGeom prst="rect">
            <a:avLst/>
          </a:prstGeom>
          <a:noFill/>
        </p:spPr>
      </p:pic>
      <p:pic>
        <p:nvPicPr>
          <p:cNvPr id="91140" name="Picture 4" descr="http://museumafrica.org/images/3kingdo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759716"/>
            <a:ext cx="3505200" cy="3098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Kingdom of Ghana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2819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Located on the “V” of Senegal and Niger Rivers</a:t>
            </a:r>
          </a:p>
          <a:p>
            <a:r>
              <a:rPr lang="en-US" dirty="0" smtClean="0"/>
              <a:t>Capital at </a:t>
            </a:r>
            <a:r>
              <a:rPr lang="en-US" dirty="0" err="1" smtClean="0"/>
              <a:t>Kumbi</a:t>
            </a:r>
            <a:r>
              <a:rPr lang="en-US" dirty="0" smtClean="0"/>
              <a:t> </a:t>
            </a:r>
            <a:r>
              <a:rPr lang="en-US" dirty="0" err="1" smtClean="0"/>
              <a:t>Saleh</a:t>
            </a:r>
            <a:r>
              <a:rPr lang="en-US" dirty="0" smtClean="0"/>
              <a:t>, a huge trading city which was actually made up of two towns</a:t>
            </a:r>
          </a:p>
          <a:p>
            <a:pPr lvl="1"/>
            <a:r>
              <a:rPr lang="en-US" dirty="0" smtClean="0"/>
              <a:t>Royal Palace</a:t>
            </a:r>
          </a:p>
          <a:p>
            <a:pPr lvl="1"/>
            <a:r>
              <a:rPr lang="en-US" dirty="0" smtClean="0"/>
              <a:t>Merchant Homes</a:t>
            </a:r>
          </a:p>
          <a:p>
            <a:r>
              <a:rPr lang="en-US" dirty="0" smtClean="0"/>
              <a:t>King was considered to be divine</a:t>
            </a:r>
            <a:endParaRPr lang="en-US" dirty="0"/>
          </a:p>
        </p:txBody>
      </p:sp>
      <p:pic>
        <p:nvPicPr>
          <p:cNvPr id="95234" name="Picture 2" descr="http://geocurrents.info/wp-content/uploads/2011/12/Map_of_Modern_Ghana_Ghana_Emp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67200"/>
            <a:ext cx="29718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724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Heavily relied on the trade of gold</a:t>
            </a:r>
          </a:p>
          <a:p>
            <a:r>
              <a:rPr lang="en-US" dirty="0" smtClean="0"/>
              <a:t>Influenced by the spread of Islam, and absorbed much of its culture</a:t>
            </a:r>
          </a:p>
          <a:p>
            <a:pPr lvl="1"/>
            <a:r>
              <a:rPr lang="en-US" dirty="0" smtClean="0"/>
              <a:t>Military technology</a:t>
            </a:r>
          </a:p>
          <a:p>
            <a:pPr lvl="1"/>
            <a:r>
              <a:rPr lang="en-US" dirty="0" smtClean="0"/>
              <a:t>Politics, currency, architecture, etc</a:t>
            </a:r>
          </a:p>
          <a:p>
            <a:r>
              <a:rPr lang="en-US" dirty="0" smtClean="0"/>
              <a:t>Eventually fell to another powerful African empire</a:t>
            </a:r>
            <a:endParaRPr lang="en-US" dirty="0"/>
          </a:p>
        </p:txBody>
      </p:sp>
      <p:pic>
        <p:nvPicPr>
          <p:cNvPr id="115714" name="Picture 2" descr="http://www.mitchellteachers.net/WorldHistory/EmpiresSubSaharanAfrica/images/MaliKingdom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990600"/>
            <a:ext cx="3810000" cy="253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II. The Kingdom of Mali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Powerful gold-trading kingdom ruled by </a:t>
            </a:r>
            <a:r>
              <a:rPr lang="en-US" u="sng" dirty="0" err="1" smtClean="0"/>
              <a:t>mansas</a:t>
            </a:r>
            <a:r>
              <a:rPr lang="en-US" dirty="0" smtClean="0"/>
              <a:t>, or kings</a:t>
            </a:r>
          </a:p>
          <a:p>
            <a:r>
              <a:rPr lang="en-US" dirty="0" smtClean="0"/>
              <a:t>City of Timbuktu became a huge trading hub and promoted </a:t>
            </a:r>
            <a:r>
              <a:rPr lang="en-US" dirty="0" smtClean="0"/>
              <a:t>learning</a:t>
            </a:r>
            <a:endParaRPr lang="en-US" dirty="0" smtClean="0"/>
          </a:p>
        </p:txBody>
      </p:sp>
      <p:pic>
        <p:nvPicPr>
          <p:cNvPr id="117764" name="Picture 4" descr="http://a2.ec-images.myspacecdn.com/images01/94/607f9cced95f01f8425742a3d89d0684/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76800" y="3657600"/>
            <a:ext cx="2633633" cy="231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II. The Kingdom of Mali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Mansa Musa: most famous of all Mali Kings</a:t>
            </a:r>
          </a:p>
          <a:p>
            <a:pPr lvl="1"/>
            <a:r>
              <a:rPr lang="en-US" dirty="0" smtClean="0"/>
              <a:t>25 year reign</a:t>
            </a:r>
          </a:p>
          <a:p>
            <a:pPr lvl="1"/>
            <a:r>
              <a:rPr lang="en-US" dirty="0" smtClean="0"/>
              <a:t>Expanded the borders of the kingdom</a:t>
            </a:r>
          </a:p>
          <a:p>
            <a:pPr lvl="1"/>
            <a:r>
              <a:rPr lang="en-US" dirty="0" smtClean="0"/>
              <a:t>Converted to Islam, and based his ruling on the Quran</a:t>
            </a:r>
          </a:p>
          <a:p>
            <a:pPr lvl="1"/>
            <a:r>
              <a:rPr lang="en-US" dirty="0" smtClean="0"/>
              <a:t>Made the hajj, or pilgrimage, to Mecca, making important economic and political </a:t>
            </a:r>
            <a:r>
              <a:rPr lang="en-US" dirty="0" smtClean="0"/>
              <a:t>connections</a:t>
            </a:r>
            <a:endParaRPr lang="en-US" dirty="0"/>
          </a:p>
        </p:txBody>
      </p:sp>
      <p:pic>
        <p:nvPicPr>
          <p:cNvPr id="117764" name="Picture 4" descr="http://a2.ec-images.myspacecdn.com/images01/94/607f9cced95f01f8425742a3d89d0684/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82932"/>
            <a:ext cx="3048000" cy="2675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parkeberlec.wikispaces.com/file/view/Musa__Mansa.jpg/204737046/Musa__Man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410"/>
            <a:ext cx="8534400" cy="6844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0" y="2667000"/>
            <a:ext cx="685800" cy="609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DDBA6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1688</TotalTime>
  <Words>367</Words>
  <Application>Microsoft Office PowerPoint</Application>
  <PresentationFormat>On-screen Show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Kingdoms of Africa</vt:lpstr>
      <vt:lpstr>Bellringer</vt:lpstr>
      <vt:lpstr>Trading Kingdoms of Africa</vt:lpstr>
      <vt:lpstr>I. Kingdom of Ghana</vt:lpstr>
      <vt:lpstr>Slide 5</vt:lpstr>
      <vt:lpstr>II. The Kingdom of Mali</vt:lpstr>
      <vt:lpstr>II. The Kingdom of Mali</vt:lpstr>
      <vt:lpstr>Slide 8</vt:lpstr>
      <vt:lpstr>Slide 9</vt:lpstr>
      <vt:lpstr>Slide 10</vt:lpstr>
      <vt:lpstr>Slide 11</vt:lpstr>
      <vt:lpstr>Slide 12</vt:lpstr>
      <vt:lpstr>III. The Songhai Empire</vt:lpstr>
      <vt:lpstr>Slide 14</vt:lpstr>
      <vt:lpstr>Slide 15</vt:lpstr>
      <vt:lpstr>East Africa</vt:lpstr>
      <vt:lpstr>Essential 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Adam</cp:lastModifiedBy>
  <cp:revision>156</cp:revision>
  <dcterms:created xsi:type="dcterms:W3CDTF">2013-03-18T17:01:34Z</dcterms:created>
  <dcterms:modified xsi:type="dcterms:W3CDTF">2015-08-12T15:07:05Z</dcterms:modified>
</cp:coreProperties>
</file>